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0238700" cy="42837100"/>
  <p:notesSz cx="6858000" cy="9144000"/>
  <p:embeddedFontLst>
    <p:embeddedFont>
      <p:font typeface="Akzidenz-Grotesk" panose="020B0604020202020204" charset="0"/>
      <p:regular r:id="rId3"/>
    </p:embeddedFont>
    <p:embeddedFont>
      <p:font typeface="Akzidenz-Grotesk Bold" panose="020B0604020202020204" charset="0"/>
      <p:regular r:id="rId4"/>
    </p:embeddedFont>
    <p:embeddedFont>
      <p:font typeface="Akzidenz-Grotesk Italics" panose="020B0604020202020204" charset="0"/>
      <p:regular r:id="rId5"/>
    </p:embeddedFont>
    <p:embeddedFont>
      <p:font typeface="Akzidenz-Grotesk Medium" panose="020B0604020202020204" charset="0"/>
      <p:regular r:id="rId6"/>
    </p:embeddedFont>
    <p:embeddedFont>
      <p:font typeface="Mont Bold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7" d="100"/>
          <a:sy n="17" d="100"/>
        </p:scale>
        <p:origin x="3210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0101" y="-1486045"/>
            <a:ext cx="30428802" cy="42840000"/>
          </a:xfrm>
          <a:custGeom>
            <a:avLst/>
            <a:gdLst/>
            <a:ahLst/>
            <a:cxnLst/>
            <a:rect l="l" t="t" r="r" b="b"/>
            <a:pathLst>
              <a:path w="30240000" h="42840000">
                <a:moveTo>
                  <a:pt x="0" y="0"/>
                </a:moveTo>
                <a:lnTo>
                  <a:pt x="30240000" y="0"/>
                </a:lnTo>
                <a:lnTo>
                  <a:pt x="30240000" y="42840000"/>
                </a:lnTo>
                <a:lnTo>
                  <a:pt x="0" y="4284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30240000" cy="4439531"/>
          </a:xfrm>
          <a:custGeom>
            <a:avLst/>
            <a:gdLst/>
            <a:ahLst/>
            <a:cxnLst/>
            <a:rect l="l" t="t" r="r" b="b"/>
            <a:pathLst>
              <a:path w="30240000" h="5355000">
                <a:moveTo>
                  <a:pt x="0" y="0"/>
                </a:moveTo>
                <a:lnTo>
                  <a:pt x="30240000" y="0"/>
                </a:lnTo>
                <a:lnTo>
                  <a:pt x="30240000" y="5355000"/>
                </a:lnTo>
                <a:lnTo>
                  <a:pt x="0" y="5355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190101" y="40675336"/>
            <a:ext cx="33263600" cy="2249912"/>
          </a:xfrm>
          <a:custGeom>
            <a:avLst/>
            <a:gdLst/>
            <a:ahLst/>
            <a:cxnLst/>
            <a:rect l="l" t="t" r="r" b="b"/>
            <a:pathLst>
              <a:path w="33263601" h="5189106">
                <a:moveTo>
                  <a:pt x="0" y="0"/>
                </a:moveTo>
                <a:lnTo>
                  <a:pt x="33263601" y="0"/>
                </a:lnTo>
                <a:lnTo>
                  <a:pt x="33263601" y="5189106"/>
                </a:lnTo>
                <a:lnTo>
                  <a:pt x="0" y="51891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75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178700" y="-1762122"/>
            <a:ext cx="30928873" cy="6069596"/>
          </a:xfrm>
          <a:custGeom>
            <a:avLst/>
            <a:gdLst/>
            <a:ahLst/>
            <a:cxnLst/>
            <a:rect l="l" t="t" r="r" b="b"/>
            <a:pathLst>
              <a:path w="31283084" h="7202247">
                <a:moveTo>
                  <a:pt x="0" y="0"/>
                </a:moveTo>
                <a:lnTo>
                  <a:pt x="31283084" y="0"/>
                </a:lnTo>
                <a:lnTo>
                  <a:pt x="31283084" y="7202247"/>
                </a:lnTo>
                <a:lnTo>
                  <a:pt x="0" y="72022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828681" y="-1158764"/>
            <a:ext cx="2717108" cy="1550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073"/>
              </a:lnSpc>
            </a:pPr>
            <a:r>
              <a:rPr lang="en-US" sz="9226" b="1" dirty="0">
                <a:solidFill>
                  <a:srgbClr val="2D3A7F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2026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88527" y="985609"/>
            <a:ext cx="5287985" cy="1364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76"/>
              </a:lnSpc>
            </a:pPr>
            <a:r>
              <a:rPr lang="en-US" sz="8145" b="1" dirty="0">
                <a:solidFill>
                  <a:srgbClr val="2D3A7F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MARBLUE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7851" y="2139282"/>
            <a:ext cx="5311346" cy="132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dirty="0">
                <a:solidFill>
                  <a:srgbClr val="2D3A7F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BLUE GROWTH: CHALLENGES AND OPPORTUNITIES</a:t>
            </a:r>
          </a:p>
          <a:p>
            <a:pPr algn="l">
              <a:lnSpc>
                <a:spcPts val="3359"/>
              </a:lnSpc>
            </a:pPr>
            <a:r>
              <a:rPr lang="en-US" sz="2799" b="1" dirty="0">
                <a:solidFill>
                  <a:srgbClr val="2D3A7F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FOR THE BLACK SEA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722468" y="8202149"/>
            <a:ext cx="16281813" cy="1281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1"/>
              </a:lnSpc>
            </a:pPr>
            <a:r>
              <a:rPr lang="en-US" sz="7574" b="1">
                <a:solidFill>
                  <a:srgbClr val="0C4169"/>
                </a:solidFill>
                <a:latin typeface="Akzidenz-Grotesk Medium"/>
                <a:ea typeface="Akzidenz-Grotesk Medium"/>
                <a:cs typeface="Akzidenz-Grotesk Medium"/>
                <a:sym typeface="Akzidenz-Grotesk Medium"/>
              </a:rPr>
              <a:t>TITLE OF THE POSTER – ALL CAPS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50078" y="12730983"/>
            <a:ext cx="18567682" cy="1349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37"/>
              </a:lnSpc>
            </a:pPr>
            <a:r>
              <a:rPr lang="en-US" sz="4363" i="1" dirty="0">
                <a:solidFill>
                  <a:srgbClr val="2D3A7F"/>
                </a:solidFill>
                <a:latin typeface="Akzidenz-Grotesk Italics"/>
                <a:ea typeface="Akzidenz-Grotesk Italics"/>
                <a:cs typeface="Akzidenz-Grotesk Italics"/>
                <a:sym typeface="Akzidenz-Grotesk Italics"/>
              </a:rPr>
              <a:t>Name of Author, Organization, Affiliation, Email of the Corresponding Author</a:t>
            </a:r>
          </a:p>
          <a:p>
            <a:pPr algn="ctr">
              <a:lnSpc>
                <a:spcPts val="5237"/>
              </a:lnSpc>
            </a:pPr>
            <a:r>
              <a:rPr lang="en-US" sz="4363" i="1" dirty="0">
                <a:solidFill>
                  <a:srgbClr val="2D3A7F"/>
                </a:solidFill>
                <a:latin typeface="Akzidenz-Grotesk Italics"/>
                <a:ea typeface="Akzidenz-Grotesk Italics"/>
                <a:cs typeface="Akzidenz-Grotesk Italics"/>
                <a:sym typeface="Akzidenz-Grotesk Italics"/>
              </a:rPr>
              <a:t>FONT: Arial Italic / SIZE: 48pts / COLOR: RGB 40,63,128/ALIGN: Center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55273" y="18563677"/>
            <a:ext cx="3915513" cy="764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83"/>
              </a:lnSpc>
            </a:pPr>
            <a:r>
              <a:rPr lang="en-US" sz="4651" dirty="0">
                <a:solidFill>
                  <a:srgbClr val="507082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POSTER INFO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49224" y="20330440"/>
            <a:ext cx="9566686" cy="764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83"/>
              </a:lnSpc>
            </a:pPr>
            <a:r>
              <a:rPr lang="en-US" sz="4651" dirty="0">
                <a:solidFill>
                  <a:srgbClr val="507082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Format A0 / 841x 1189 mm - portrait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22718" y="21699384"/>
            <a:ext cx="17171085" cy="764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83"/>
              </a:lnSpc>
            </a:pPr>
            <a:r>
              <a:rPr lang="en-US" sz="4651" b="1">
                <a:solidFill>
                  <a:srgbClr val="0C4169"/>
                </a:solidFill>
                <a:latin typeface="Akzidenz-Grotesk Medium"/>
                <a:ea typeface="Akzidenz-Grotesk Medium"/>
                <a:cs typeface="Akzidenz-Grotesk Medium"/>
                <a:sym typeface="Akzidenz-Grotesk Medium"/>
              </a:rPr>
              <a:t>Arial Bold / SIZE: 36pts / COLOR: RGB 0, 62, 106/ ALIGN: Left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22718" y="24774545"/>
            <a:ext cx="18010514" cy="764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83"/>
              </a:lnSpc>
            </a:pPr>
            <a:r>
              <a:rPr lang="en-US" sz="4651" dirty="0">
                <a:solidFill>
                  <a:srgbClr val="507082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Arial Regular / SIZE: 28pts / COLOR: RGB 54,94,114/ALIGN: Justify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45856" y="26494699"/>
            <a:ext cx="6622952" cy="764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83"/>
              </a:lnSpc>
            </a:pPr>
            <a:r>
              <a:rPr lang="en-US" sz="4651" dirty="0">
                <a:solidFill>
                  <a:srgbClr val="507082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GRAPHS AND FIGURES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27448" y="28442847"/>
            <a:ext cx="14403793" cy="1349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7"/>
              </a:lnSpc>
            </a:pPr>
            <a:r>
              <a:rPr lang="en-US" sz="4363" dirty="0">
                <a:solidFill>
                  <a:srgbClr val="507082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In a light frame, color: RGB 54,94,114, stroke weight 1 mm</a:t>
            </a:r>
          </a:p>
          <a:p>
            <a:pPr algn="l">
              <a:lnSpc>
                <a:spcPts val="5237"/>
              </a:lnSpc>
            </a:pPr>
            <a:r>
              <a:rPr lang="en-US" sz="4363" dirty="0">
                <a:solidFill>
                  <a:srgbClr val="507082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Under each graph or figure, indicate the title and the source</a:t>
            </a:r>
          </a:p>
        </p:txBody>
      </p:sp>
      <p:sp>
        <p:nvSpPr>
          <p:cNvPr id="17" name="Freeform 17"/>
          <p:cNvSpPr/>
          <p:nvPr/>
        </p:nvSpPr>
        <p:spPr>
          <a:xfrm>
            <a:off x="551289" y="40687991"/>
            <a:ext cx="1752318" cy="2152009"/>
          </a:xfrm>
          <a:custGeom>
            <a:avLst/>
            <a:gdLst/>
            <a:ahLst/>
            <a:cxnLst/>
            <a:rect l="l" t="t" r="r" b="b"/>
            <a:pathLst>
              <a:path w="1752318" h="2152009">
                <a:moveTo>
                  <a:pt x="0" y="0"/>
                </a:moveTo>
                <a:lnTo>
                  <a:pt x="1752318" y="0"/>
                </a:lnTo>
                <a:lnTo>
                  <a:pt x="1752318" y="2152009"/>
                </a:lnTo>
                <a:lnTo>
                  <a:pt x="0" y="215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551289" y="41225993"/>
            <a:ext cx="1752318" cy="1076005"/>
          </a:xfrm>
          <a:custGeom>
            <a:avLst/>
            <a:gdLst/>
            <a:ahLst/>
            <a:cxnLst/>
            <a:rect l="l" t="t" r="r" b="b"/>
            <a:pathLst>
              <a:path w="1752318" h="1076005">
                <a:moveTo>
                  <a:pt x="0" y="0"/>
                </a:moveTo>
                <a:lnTo>
                  <a:pt x="1752318" y="0"/>
                </a:lnTo>
                <a:lnTo>
                  <a:pt x="1752318" y="1076005"/>
                </a:lnTo>
                <a:lnTo>
                  <a:pt x="0" y="10760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2683115" y="41648251"/>
            <a:ext cx="9252232" cy="688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83"/>
              </a:lnSpc>
            </a:pPr>
            <a:r>
              <a:rPr lang="en-US" sz="4651" b="1" dirty="0">
                <a:solidFill>
                  <a:srgbClr val="0F339A"/>
                </a:solidFill>
                <a:latin typeface="Akzidenz-Grotesk Medium"/>
                <a:ea typeface="Akzidenz-Grotesk Medium"/>
                <a:cs typeface="Akzidenz-Grotesk Medium"/>
                <a:sym typeface="Akzidenz-Grotesk Medium"/>
              </a:rPr>
              <a:t>Visit our website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91218" y="41598750"/>
            <a:ext cx="8777131" cy="7382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993"/>
              </a:lnSpc>
            </a:pPr>
            <a:r>
              <a:rPr lang="en-US" sz="4993" b="1" dirty="0">
                <a:solidFill>
                  <a:srgbClr val="0F339A"/>
                </a:solidFill>
                <a:latin typeface="Akzidenz-Grotesk Medium"/>
                <a:ea typeface="Akzidenz-Grotesk Medium"/>
                <a:cs typeface="Akzidenz-Grotesk Medium"/>
                <a:sym typeface="Akzidenz-Grotesk Medium"/>
              </a:rPr>
              <a:t>www.marblue.ro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695815" y="11116265"/>
            <a:ext cx="23784366" cy="764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83"/>
              </a:lnSpc>
            </a:pPr>
            <a:r>
              <a:rPr lang="en-US" sz="4651" b="1" dirty="0">
                <a:solidFill>
                  <a:srgbClr val="0C4169"/>
                </a:solidFill>
                <a:latin typeface="Akzidenz-Grotesk Medium"/>
                <a:ea typeface="Akzidenz-Grotesk Medium"/>
                <a:cs typeface="Akzidenz-Grotesk Medium"/>
                <a:sym typeface="Akzidenz-Grotesk Medium"/>
              </a:rPr>
              <a:t>ALL CAPS / FONT: Arial Bold / SIZE: 80pts / COLOR: RGB 0, 62, 106/ ALIGN: CENTER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50391" y="15462900"/>
            <a:ext cx="24186094" cy="908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25"/>
              </a:lnSpc>
            </a:pPr>
            <a:r>
              <a:rPr lang="en-US" sz="5436" b="1">
                <a:solidFill>
                  <a:srgbClr val="0C4169"/>
                </a:solidFill>
                <a:latin typeface="Akzidenz-Grotesk Medium"/>
                <a:ea typeface="Akzidenz-Grotesk Medium"/>
                <a:cs typeface="Akzidenz-Grotesk Medium"/>
                <a:sym typeface="Akzidenz-Grotesk Medium"/>
              </a:rPr>
              <a:t>FONT FOR SUBTITLES (SECTIONS)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28681" y="81987"/>
            <a:ext cx="6198314" cy="522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b="1" spc="-83" dirty="0">
                <a:solidFill>
                  <a:srgbClr val="2D3A7F"/>
                </a:solidFill>
                <a:latin typeface="Mont Bold"/>
                <a:ea typeface="Mont Bold"/>
                <a:cs typeface="Mont Bold"/>
                <a:sym typeface="Mont Bold"/>
              </a:rPr>
              <a:t>3rd International Joint Conference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22718" y="23917020"/>
            <a:ext cx="4520456" cy="764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83"/>
              </a:lnSpc>
            </a:pPr>
            <a:r>
              <a:rPr lang="en-US" sz="4651" dirty="0">
                <a:solidFill>
                  <a:srgbClr val="507082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FONT FOR TEXT</a:t>
            </a:r>
          </a:p>
        </p:txBody>
      </p:sp>
      <p:sp>
        <p:nvSpPr>
          <p:cNvPr id="25" name="Freeform 25"/>
          <p:cNvSpPr/>
          <p:nvPr/>
        </p:nvSpPr>
        <p:spPr>
          <a:xfrm>
            <a:off x="16432666" y="500071"/>
            <a:ext cx="3066950" cy="1702157"/>
          </a:xfrm>
          <a:custGeom>
            <a:avLst/>
            <a:gdLst/>
            <a:ahLst/>
            <a:cxnLst/>
            <a:rect l="l" t="t" r="r" b="b"/>
            <a:pathLst>
              <a:path w="3066950" h="1702157">
                <a:moveTo>
                  <a:pt x="0" y="0"/>
                </a:moveTo>
                <a:lnTo>
                  <a:pt x="3066950" y="0"/>
                </a:lnTo>
                <a:lnTo>
                  <a:pt x="3066950" y="1702157"/>
                </a:lnTo>
                <a:lnTo>
                  <a:pt x="0" y="17021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24746252" y="748368"/>
            <a:ext cx="1602779" cy="1602779"/>
          </a:xfrm>
          <a:custGeom>
            <a:avLst/>
            <a:gdLst/>
            <a:ahLst/>
            <a:cxnLst/>
            <a:rect l="l" t="t" r="r" b="b"/>
            <a:pathLst>
              <a:path w="1602779" h="1602779">
                <a:moveTo>
                  <a:pt x="0" y="0"/>
                </a:moveTo>
                <a:lnTo>
                  <a:pt x="1602779" y="0"/>
                </a:lnTo>
                <a:lnTo>
                  <a:pt x="1602779" y="1602779"/>
                </a:lnTo>
                <a:lnTo>
                  <a:pt x="0" y="16027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20105947" y="1127181"/>
            <a:ext cx="3726826" cy="1136376"/>
          </a:xfrm>
          <a:custGeom>
            <a:avLst/>
            <a:gdLst/>
            <a:ahLst/>
            <a:cxnLst/>
            <a:rect l="l" t="t" r="r" b="b"/>
            <a:pathLst>
              <a:path w="3726826" h="1136376">
                <a:moveTo>
                  <a:pt x="0" y="0"/>
                </a:moveTo>
                <a:lnTo>
                  <a:pt x="3726825" y="0"/>
                </a:lnTo>
                <a:lnTo>
                  <a:pt x="3726825" y="1136376"/>
                </a:lnTo>
                <a:lnTo>
                  <a:pt x="0" y="1136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27262511" y="748368"/>
            <a:ext cx="2200362" cy="1522742"/>
          </a:xfrm>
          <a:custGeom>
            <a:avLst/>
            <a:gdLst/>
            <a:ahLst/>
            <a:cxnLst/>
            <a:rect l="l" t="t" r="r" b="b"/>
            <a:pathLst>
              <a:path w="2200362" h="1522742">
                <a:moveTo>
                  <a:pt x="0" y="0"/>
                </a:moveTo>
                <a:lnTo>
                  <a:pt x="2200362" y="0"/>
                </a:lnTo>
                <a:lnTo>
                  <a:pt x="2200362" y="1522742"/>
                </a:lnTo>
                <a:lnTo>
                  <a:pt x="0" y="152274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167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Akzidenz-Grotesk Italics</vt:lpstr>
      <vt:lpstr>Calibri</vt:lpstr>
      <vt:lpstr>Akzidenz-Grotesk Bold</vt:lpstr>
      <vt:lpstr>Akzidenz-Grotesk Medium</vt:lpstr>
      <vt:lpstr>Arial</vt:lpstr>
      <vt:lpstr>Akzidenz-Grotesk</vt:lpstr>
      <vt:lpstr>Mont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Print-Ready Layout Adjustment</dc:title>
  <cp:lastModifiedBy>Ramona CRÂNGAȘU</cp:lastModifiedBy>
  <cp:revision>3</cp:revision>
  <dcterms:created xsi:type="dcterms:W3CDTF">2006-08-16T00:00:00Z</dcterms:created>
  <dcterms:modified xsi:type="dcterms:W3CDTF">2026-10-15T09:09:41Z</dcterms:modified>
  <dc:identifier>DAHYELg9XHA</dc:identifier>
</cp:coreProperties>
</file>